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1"/>
  </p:sldMasterIdLst>
  <p:notesMasterIdLst>
    <p:notesMasterId r:id="rId4"/>
  </p:notesMasterIdLst>
  <p:handoutMasterIdLst>
    <p:handoutMasterId r:id="rId5"/>
  </p:handoutMasterIdLst>
  <p:sldIdLst>
    <p:sldId id="261" r:id="rId2"/>
    <p:sldId id="291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46DD6-10E1-4FF9-A26D-39FB0F4AA412}" v="12" dt="2024-05-02T08:39:47.803"/>
    <p1510:client id="{4F003780-E2BF-40E9-B354-724F66BB5DA4}" v="10" dt="2024-05-02T12:17:44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1002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EB5A3-4250-4ECC-ABCC-20C73BCBC6A8}" type="datetime1">
              <a:rPr lang="de-DE" smtClean="0"/>
              <a:t>07.05.2024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DB69-6E8F-4698-9C78-586F5BB6269F}" type="datetime1">
              <a:rPr lang="de-DE" smtClean="0"/>
              <a:pPr/>
              <a:t>07.05.2024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D2F9AB-3C90-481E-8C34-4F549BF455D7}" type="slidenum">
              <a:rPr lang="de-DE" noProof="0" smtClean="0"/>
              <a:t>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1224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F0D24-41F9-400F-B60E-1786C2146E69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WAGNERAUTOMATON.DE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247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550843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9391822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–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446849" y="641102"/>
            <a:ext cx="3008588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625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38321" y="641102"/>
            <a:ext cx="3008588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625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305" y="457200"/>
            <a:ext cx="3080093" cy="1600200"/>
          </a:xfrm>
        </p:spPr>
        <p:txBody>
          <a:bodyPr rtlCol="0" anchor="b">
            <a:normAutofit/>
          </a:bodyPr>
          <a:lstStyle>
            <a:lvl1pPr>
              <a:defRPr sz="22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1305" y="2057400"/>
            <a:ext cx="3080093" cy="3811588"/>
          </a:xfrm>
        </p:spPr>
        <p:txBody>
          <a:bodyPr rtlCol="0"/>
          <a:lstStyle>
            <a:lvl1pPr marL="175500" indent="-175500">
              <a:lnSpc>
                <a:spcPct val="90000"/>
              </a:lnSpc>
              <a:buFont typeface="Wingdings" panose="05000000000000000000" pitchFamily="2" charset="2"/>
              <a:buChar char="§"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2006D42E-16E0-4428-A062-B6EF76DEF591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01F09AC-9134-4D78-D46A-B2558546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0CC99"/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320143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– Bild mit Beschriftu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9092" y="641102"/>
            <a:ext cx="3008588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625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448707" y="641102"/>
            <a:ext cx="3008588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625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8868" y="457200"/>
            <a:ext cx="2906633" cy="1600200"/>
          </a:xfrm>
        </p:spPr>
        <p:txBody>
          <a:bodyPr rtlCol="0" anchor="b">
            <a:normAutofit/>
          </a:bodyPr>
          <a:lstStyle>
            <a:lvl1pPr>
              <a:defRPr sz="22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8B06C43E-3B71-41CB-B7B2-956B0FE4E5D5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88868" y="2057400"/>
            <a:ext cx="2907071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3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8625" indent="-248625">
              <a:defRPr/>
            </a:lvl2pPr>
            <a:lvl3pPr marL="248625" indent="-248625">
              <a:defRPr/>
            </a:lvl3pPr>
            <a:lvl4pPr marL="248625" indent="-248625">
              <a:defRPr/>
            </a:lvl4pPr>
            <a:lvl5pPr marL="248625" indent="-248625">
              <a:defRPr/>
            </a:lvl5pPr>
          </a:lstStyle>
          <a:p>
            <a:pPr marL="175500" lvl="0" indent="-175500" algn="l" defTabSz="371475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de-DE" noProof="0"/>
              <a:t>Textmasterformat durch Klicken bearbeiten</a:t>
            </a:r>
          </a:p>
          <a:p>
            <a:pPr marL="175500" lvl="1" indent="-175500" algn="l" defTabSz="371475" rtl="0" eaLnBrk="1" latinLnBrk="0" hangingPunct="1">
              <a:spcBef>
                <a:spcPct val="20000"/>
              </a:spcBef>
              <a:spcAft>
                <a:spcPts val="488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de-DE" noProof="0"/>
              <a:t>Zweite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67D98FF-8A5F-B82C-9ABB-5B422F8F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0CC99"/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31961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2B0C110D-4EAC-44C1-84CB-4A55E04B4A07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362361" y="606555"/>
            <a:ext cx="9181279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219" y="729658"/>
            <a:ext cx="8961563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866" y="2250893"/>
            <a:ext cx="4133248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1788" b="0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20" y="2926053"/>
            <a:ext cx="4381894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00535" y="2250893"/>
            <a:ext cx="4133247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1788" b="0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51888" y="2926053"/>
            <a:ext cx="4381894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4ABF316-EC14-F583-333E-903EAA64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0CC99"/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0B5DCF69-1E72-4823-9B28-844D84BA53E9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20" y="6423915"/>
            <a:ext cx="5539838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r>
              <a:rPr lang="de-DE" dirty="0"/>
              <a:t>Wagnerautomation.de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358055" y="606555"/>
            <a:ext cx="9181279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4" y="729658"/>
            <a:ext cx="8961563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76BD5517-1DA8-41D9-9842-CC486728C8A9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363851" y="5141973"/>
            <a:ext cx="9179788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219" y="5262296"/>
            <a:ext cx="3988924" cy="689514"/>
          </a:xfrm>
        </p:spPr>
        <p:txBody>
          <a:bodyPr rtlCol="0" anchor="ctr"/>
          <a:lstStyle>
            <a:lvl1pPr algn="l">
              <a:defRPr sz="1625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850" y="601200"/>
            <a:ext cx="9175433" cy="4204800"/>
          </a:xfrm>
        </p:spPr>
        <p:txBody>
          <a:bodyPr rtlCol="0" anchor="ctr">
            <a:normAutofit/>
          </a:bodyPr>
          <a:lstStyle>
            <a:lvl1pPr>
              <a:defRPr sz="1625">
                <a:solidFill>
                  <a:schemeClr val="tx2"/>
                </a:solidFill>
              </a:defRPr>
            </a:lvl1pPr>
            <a:lvl2pPr>
              <a:defRPr sz="1463">
                <a:solidFill>
                  <a:schemeClr val="tx2"/>
                </a:solidFill>
              </a:defRPr>
            </a:lvl2pPr>
            <a:lvl3pPr>
              <a:defRPr sz="1300">
                <a:solidFill>
                  <a:schemeClr val="tx2"/>
                </a:solidFill>
              </a:defRPr>
            </a:lvl3pPr>
            <a:lvl4pPr>
              <a:defRPr sz="1138">
                <a:solidFill>
                  <a:schemeClr val="tx2"/>
                </a:solidFill>
              </a:defRPr>
            </a:lvl4pPr>
            <a:lvl5pPr>
              <a:defRPr sz="1138">
                <a:solidFill>
                  <a:schemeClr val="tx2"/>
                </a:solidFill>
              </a:defRPr>
            </a:lvl5pPr>
            <a:lvl6pPr>
              <a:defRPr sz="1138">
                <a:solidFill>
                  <a:schemeClr val="tx2"/>
                </a:solidFill>
              </a:defRPr>
            </a:lvl6pPr>
            <a:lvl7pPr>
              <a:defRPr sz="1138">
                <a:solidFill>
                  <a:schemeClr val="tx2"/>
                </a:solidFill>
              </a:defRPr>
            </a:lvl7pPr>
            <a:lvl8pPr>
              <a:defRPr sz="1138">
                <a:solidFill>
                  <a:schemeClr val="tx2"/>
                </a:solidFill>
              </a:defRPr>
            </a:lvl8pPr>
            <a:lvl9pPr>
              <a:defRPr sz="1138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4419" y="5262297"/>
            <a:ext cx="4769364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894">
                <a:solidFill>
                  <a:schemeClr val="bg1"/>
                </a:solidFill>
              </a:defRPr>
            </a:lvl1pPr>
            <a:lvl2pPr marL="371475" indent="0">
              <a:buNone/>
              <a:defRPr sz="894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871615B-2B37-2BF1-CBB4-0ACC6663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0CC99"/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E4120F96-6C55-486A-BAA0-304C6A1F578A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219" y="4693389"/>
            <a:ext cx="8961563" cy="566738"/>
          </a:xfrm>
        </p:spPr>
        <p:txBody>
          <a:bodyPr rtlCol="0" anchor="b">
            <a:normAutofit/>
          </a:bodyPr>
          <a:lstStyle>
            <a:lvl1pPr algn="l">
              <a:defRPr sz="195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363852" y="599725"/>
            <a:ext cx="9173823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2219" y="5260128"/>
            <a:ext cx="8961564" cy="598671"/>
          </a:xfrm>
        </p:spPr>
        <p:txBody>
          <a:bodyPr rtlCol="0">
            <a:normAutofit/>
          </a:bodyPr>
          <a:lstStyle>
            <a:lvl1pPr marL="0" indent="0">
              <a:buNone/>
              <a:defRPr sz="975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4805239-ECA8-1C22-CDA5-47039182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– Bild mit Beschrift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9092" y="641102"/>
            <a:ext cx="3008588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625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38321" y="641102"/>
            <a:ext cx="3008588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625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7371" y="457200"/>
            <a:ext cx="3080093" cy="1600200"/>
          </a:xfrm>
        </p:spPr>
        <p:txBody>
          <a:bodyPr rtlCol="0" anchor="b">
            <a:normAutofit/>
          </a:bodyPr>
          <a:lstStyle>
            <a:lvl1pPr>
              <a:defRPr sz="22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13698873-E2BA-4BED-9834-555C0713F3A0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67371" y="2057400"/>
            <a:ext cx="3080558" cy="386238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6437918-9419-D9E7-1907-22A9C497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0CC99"/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362807" y="4199467"/>
            <a:ext cx="9178595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463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621" y="4262316"/>
            <a:ext cx="7630613" cy="988332"/>
          </a:xfrm>
        </p:spPr>
        <p:txBody>
          <a:bodyPr rtlCol="0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576" y="606425"/>
            <a:ext cx="918497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23915"/>
            <a:ext cx="2311399" cy="365125"/>
          </a:xfrm>
        </p:spPr>
        <p:txBody>
          <a:bodyPr rtlCol="0"/>
          <a:lstStyle/>
          <a:p>
            <a:pPr rtl="0"/>
            <a:fld id="{1FF0C34D-02EF-45E8-B5F3-99F34F03C288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233" y="6423915"/>
            <a:ext cx="855164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326" y="5303611"/>
            <a:ext cx="7630909" cy="614363"/>
          </a:xfrm>
        </p:spPr>
        <p:txBody>
          <a:bodyPr rtlCol="0">
            <a:normAutofit/>
          </a:bodyPr>
          <a:lstStyle>
            <a:lvl1pPr marL="0" indent="0">
              <a:buNone/>
              <a:defRPr sz="1300">
                <a:solidFill>
                  <a:schemeClr val="bg2">
                    <a:lumMod val="75000"/>
                  </a:schemeClr>
                </a:solidFill>
              </a:defRPr>
            </a:lvl1pPr>
            <a:lvl2pPr marL="263250" indent="0">
              <a:buNone/>
              <a:defRPr/>
            </a:lvl2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4A89C23-FA1C-852B-E1F4-F1A6BF7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4" y="6423915"/>
            <a:ext cx="562023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0CC99"/>
                </a:solidFill>
              </a:defRPr>
            </a:lvl1pPr>
          </a:lstStyle>
          <a:p>
            <a:r>
              <a:rPr lang="de-DE" dirty="0"/>
              <a:t>WAGNERAUTOMATON.DE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619812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1807680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4301627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0C110D-4EAC-44C1-84CB-4A55E04B4A07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WAGNERAUTOMATON.DE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A3C1EC3-56A0-E888-8B80-8541810429E5}"/>
              </a:ext>
            </a:extLst>
          </p:cNvPr>
          <p:cNvSpPr>
            <a:spLocks noChangeAspect="1"/>
          </p:cNvSpPr>
          <p:nvPr userDrawn="1"/>
        </p:nvSpPr>
        <p:spPr>
          <a:xfrm>
            <a:off x="362361" y="606555"/>
            <a:ext cx="9181279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619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5DCF69-1E72-4823-9B28-844D84BA53E9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Wagnerautomation.de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4C61CE-085A-DDCF-DA50-F99B3EC88438}"/>
              </a:ext>
            </a:extLst>
          </p:cNvPr>
          <p:cNvSpPr>
            <a:spLocks noChangeAspect="1"/>
          </p:cNvSpPr>
          <p:nvPr userDrawn="1"/>
        </p:nvSpPr>
        <p:spPr>
          <a:xfrm>
            <a:off x="358055" y="606555"/>
            <a:ext cx="9181279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598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0D5D3B-C784-4ED9-9631-E7AA8903434A}" type="datetime1">
              <a:rPr lang="de-DE" noProof="0" smtClean="0"/>
              <a:t>07.05.2024</a:t>
            </a:fld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WAGNERAUTOMATON.DE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4377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8645388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89182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agnerautomation.de/produktfinder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agnerautomation.de/" TargetMode="Externa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hyperlink" Target="https://www.youtube.com/channel/UCo0-l_H5V3PkwiKSV6Y21Og/videos?view=0&amp;sort=dd&amp;shelf_id=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9472241-9C2B-400B-B090-A9A2FD18311F}" type="datetime1">
              <a:rPr lang="de-DE" noProof="0" smtClean="0"/>
              <a:t>07.05.2024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pic>
        <p:nvPicPr>
          <p:cNvPr id="7" name="Grafik 6">
            <a:hlinkClick r:id="rId21"/>
            <a:extLst>
              <a:ext uri="{FF2B5EF4-FFF2-40B4-BE49-F238E27FC236}">
                <a16:creationId xmlns:a16="http://schemas.microsoft.com/office/drawing/2014/main" id="{4792D26B-788F-4E79-5D9A-5130D6ADD4E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" y="15232"/>
            <a:ext cx="1223335" cy="432000"/>
          </a:xfrm>
          <a:prstGeom prst="rect">
            <a:avLst/>
          </a:prstGeom>
        </p:spPr>
      </p:pic>
      <p:pic>
        <p:nvPicPr>
          <p:cNvPr id="8" name="Grafik 7" descr="Internet mit einfarbiger Füllung">
            <a:hlinkClick r:id="rId23"/>
            <a:extLst>
              <a:ext uri="{FF2B5EF4-FFF2-40B4-BE49-F238E27FC236}">
                <a16:creationId xmlns:a16="http://schemas.microsoft.com/office/drawing/2014/main" id="{2C769EC8-BD78-F0AD-3E14-987B2E1C9D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37821" y="73804"/>
            <a:ext cx="292499" cy="359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16246E-D650-9D52-5D5D-073D2B691B5D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638298" y="51232"/>
            <a:ext cx="1198306" cy="360000"/>
          </a:xfrm>
          <a:prstGeom prst="rect">
            <a:avLst/>
          </a:prstGeom>
        </p:spPr>
      </p:pic>
      <p:pic>
        <p:nvPicPr>
          <p:cNvPr id="10" name="Grafik 9">
            <a:hlinkClick r:id="rId27"/>
            <a:extLst>
              <a:ext uri="{FF2B5EF4-FFF2-40B4-BE49-F238E27FC236}">
                <a16:creationId xmlns:a16="http://schemas.microsoft.com/office/drawing/2014/main" id="{CE8D692E-677F-AAFA-7122-AAADE0F61AE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904372" y="128839"/>
            <a:ext cx="580843" cy="23829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B90168-BD3A-B40B-066B-BC7B56245E51}"/>
              </a:ext>
            </a:extLst>
          </p:cNvPr>
          <p:cNvSpPr txBox="1"/>
          <p:nvPr userDrawn="1"/>
        </p:nvSpPr>
        <p:spPr>
          <a:xfrm>
            <a:off x="7048034" y="388739"/>
            <a:ext cx="1353747" cy="1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69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https://wagnerautomation.de/</a:t>
            </a:r>
            <a:endParaRPr lang="de-DE" sz="569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A78000-8C36-8F30-FFD1-5C95C6A07E6E}"/>
              </a:ext>
            </a:extLst>
          </p:cNvPr>
          <p:cNvSpPr txBox="1"/>
          <p:nvPr userDrawn="1"/>
        </p:nvSpPr>
        <p:spPr>
          <a:xfrm>
            <a:off x="1292730" y="356896"/>
            <a:ext cx="1977090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8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https://www.youtube.com/c/FriedemannWagnerGmbHGosheim</a:t>
            </a:r>
            <a:endParaRPr lang="de-DE" sz="244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00F58D0-09FF-93B3-ED89-22BF3278555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211518" y="51232"/>
            <a:ext cx="3600000" cy="4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34" r:id="rId14"/>
    <p:sldLayoutId id="2147483735" r:id="rId15"/>
    <p:sldLayoutId id="2147483737" r:id="rId16"/>
    <p:sldLayoutId id="2147483738" r:id="rId17"/>
    <p:sldLayoutId id="2147483741" r:id="rId18"/>
    <p:sldLayoutId id="2147483744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hyperlink" Target="https://www.youtube.com/channel/UCo0-l_H5V3PkwiKSV6Y21Og/videos?view=0&amp;sort=dd&amp;shelf_id=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chwenkeinheit von Wagner.">
            <a:extLst>
              <a:ext uri="{FF2B5EF4-FFF2-40B4-BE49-F238E27FC236}">
                <a16:creationId xmlns:a16="http://schemas.microsoft.com/office/drawing/2014/main" id="{C32ABA44-D94B-72ED-8447-6160651F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9" y="617572"/>
            <a:ext cx="4730513" cy="473051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EC28A8-8233-541B-3DA8-6FA647A7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88"/>
              </a:spcAft>
            </a:pPr>
            <a:fld id="{3A98EE3D-8CD1-4C3F-BD1C-C98C9596463C}" type="slidenum">
              <a:rPr lang="de-DE" noProof="0" smtClean="0"/>
              <a:pPr>
                <a:spcAft>
                  <a:spcPts val="488"/>
                </a:spcAft>
              </a:pPr>
              <a:t>1</a:t>
            </a:fld>
            <a:endParaRPr lang="de-DE" noProof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C9BB698-5B07-4E9C-E980-D9B66559BDA5}"/>
              </a:ext>
            </a:extLst>
          </p:cNvPr>
          <p:cNvSpPr/>
          <p:nvPr/>
        </p:nvSpPr>
        <p:spPr>
          <a:xfrm>
            <a:off x="558282" y="946151"/>
            <a:ext cx="8789437" cy="525145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de-DE" sz="29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benefits</a:t>
            </a:r>
            <a:r>
              <a:rPr lang="de-DE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9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9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pneumatic</a:t>
            </a:r>
            <a:r>
              <a:rPr lang="de-DE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9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swivel</a:t>
            </a:r>
            <a:r>
              <a:rPr lang="de-DE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-units </a:t>
            </a:r>
            <a:r>
              <a:rPr lang="de-DE" sz="29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Wagner!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0EEB4D-30A6-A040-C503-B4E4EAE2AAD5}"/>
              </a:ext>
            </a:extLst>
          </p:cNvPr>
          <p:cNvSpPr txBox="1"/>
          <p:nvPr/>
        </p:nvSpPr>
        <p:spPr>
          <a:xfrm>
            <a:off x="3023626" y="6048068"/>
            <a:ext cx="385874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Friedemann Wagner GmbH | Robert-Bosch-Str. 5 | DE 78559 Gosheim | +49 (0)7426 94900 0 </a:t>
            </a:r>
            <a:endParaRPr lang="de-DE" sz="6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556294-0584-DA3D-671B-DC31ECEEFED4}"/>
              </a:ext>
            </a:extLst>
          </p:cNvPr>
          <p:cNvSpPr txBox="1"/>
          <p:nvPr/>
        </p:nvSpPr>
        <p:spPr>
          <a:xfrm>
            <a:off x="3398158" y="4132716"/>
            <a:ext cx="5002997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/>
              <a:t>external </a:t>
            </a:r>
            <a:r>
              <a:rPr lang="de-DE" sz="1600" dirty="0" err="1"/>
              <a:t>reproducable</a:t>
            </a:r>
            <a:r>
              <a:rPr lang="de-DE" sz="1600" dirty="0"/>
              <a:t> </a:t>
            </a:r>
            <a:r>
              <a:rPr lang="de-DE" sz="1600" dirty="0" err="1"/>
              <a:t>stop-positions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full</a:t>
            </a:r>
            <a:r>
              <a:rPr lang="de-DE" sz="1600" dirty="0"/>
              <a:t> </a:t>
            </a:r>
            <a:r>
              <a:rPr lang="de-DE" sz="1600" dirty="0" err="1"/>
              <a:t>torque</a:t>
            </a:r>
            <a:r>
              <a:rPr lang="de-DE" sz="1600" dirty="0"/>
              <a:t> in end-</a:t>
            </a:r>
            <a:r>
              <a:rPr lang="de-DE" sz="1600" dirty="0" err="1"/>
              <a:t>positions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stop</a:t>
            </a:r>
            <a:r>
              <a:rPr lang="de-DE" sz="1600" dirty="0"/>
              <a:t>-position </a:t>
            </a:r>
            <a:r>
              <a:rPr lang="de-DE" sz="1600" dirty="0" err="1"/>
              <a:t>independent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gear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/>
              <a:t>+/- 0,01° </a:t>
            </a:r>
            <a:r>
              <a:rPr lang="de-DE" sz="1600" dirty="0" err="1"/>
              <a:t>repeat</a:t>
            </a:r>
            <a:r>
              <a:rPr lang="de-DE" sz="1600" dirty="0"/>
              <a:t> </a:t>
            </a:r>
            <a:r>
              <a:rPr lang="de-DE" sz="1600" dirty="0" err="1"/>
              <a:t>accuracy</a:t>
            </a:r>
            <a:r>
              <a:rPr lang="de-DE" sz="1600" dirty="0"/>
              <a:t> 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endParaRPr lang="de-DE" dirty="0"/>
          </a:p>
          <a:p>
            <a:pPr marL="232172" indent="-232172">
              <a:buFont typeface="Wingdings" panose="05000000000000000000" pitchFamily="2" charset="2"/>
              <a:buChar char="ü"/>
            </a:pPr>
            <a:endParaRPr lang="de-DE" sz="975" dirty="0"/>
          </a:p>
          <a:p>
            <a:pPr marL="232172" indent="-232172">
              <a:buFont typeface="Wingdings" panose="05000000000000000000" pitchFamily="2" charset="2"/>
              <a:buChar char="ü"/>
            </a:pPr>
            <a:endParaRPr lang="de-DE" sz="975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1A4092-C186-B653-D278-F0D8AB891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76" y="2224163"/>
            <a:ext cx="720000" cy="7432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D70690-06AF-10D7-6CEA-B353EEF4F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309" y="4283996"/>
            <a:ext cx="660000" cy="7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296EB7E-F17C-CCA9-05D8-4922805B3843}"/>
              </a:ext>
            </a:extLst>
          </p:cNvPr>
          <p:cNvSpPr txBox="1"/>
          <p:nvPr/>
        </p:nvSpPr>
        <p:spPr>
          <a:xfrm>
            <a:off x="5419820" y="2224163"/>
            <a:ext cx="4032203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turning</a:t>
            </a:r>
            <a:r>
              <a:rPr lang="de-DE" sz="1600" dirty="0"/>
              <a:t> angle 0-190°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/>
              <a:t>angle </a:t>
            </a:r>
            <a:r>
              <a:rPr lang="de-DE" sz="1600" dirty="0" err="1"/>
              <a:t>adjustable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outside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screw</a:t>
            </a:r>
            <a:r>
              <a:rPr lang="de-DE" sz="1600" dirty="0"/>
              <a:t> + </a:t>
            </a:r>
            <a:r>
              <a:rPr lang="de-DE" sz="1600" dirty="0" err="1"/>
              <a:t>stop</a:t>
            </a:r>
            <a:r>
              <a:rPr lang="de-DE" sz="1600" dirty="0"/>
              <a:t>-block = </a:t>
            </a:r>
            <a:r>
              <a:rPr lang="de-DE" sz="1600" dirty="0" err="1"/>
              <a:t>stop</a:t>
            </a:r>
            <a:r>
              <a:rPr lang="de-DE" sz="1600" dirty="0"/>
              <a:t> </a:t>
            </a:r>
            <a:r>
              <a:rPr lang="de-DE" sz="1600" dirty="0" err="1"/>
              <a:t>surface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endParaRPr lang="de-DE" sz="975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5ECD7B-EE48-C287-D948-3652ECAD8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594" y="4643996"/>
            <a:ext cx="1405221" cy="972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49738E6-3399-7690-6DA8-2773B2C8A75C}"/>
              </a:ext>
            </a:extLst>
          </p:cNvPr>
          <p:cNvSpPr txBox="1"/>
          <p:nvPr/>
        </p:nvSpPr>
        <p:spPr>
          <a:xfrm>
            <a:off x="8014329" y="5665647"/>
            <a:ext cx="108301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…</a:t>
            </a:r>
            <a:r>
              <a:rPr lang="de-DE" sz="65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available</a:t>
            </a:r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65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 mini 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99681D4-DA44-6C35-FC79-B69737D4D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376" y="5946105"/>
            <a:ext cx="6480000" cy="84077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5A0B0C7-ECD6-9C3B-4BD8-98BC0238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reproducible</a:t>
            </a:r>
            <a:r>
              <a:rPr kumimoji="0" lang="de-DE" altLang="de-D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F008EE9-CA60-2C8D-0B01-E77E73835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85" y="4643996"/>
            <a:ext cx="974919" cy="972000"/>
          </a:xfrm>
          <a:prstGeom prst="rect">
            <a:avLst/>
          </a:prstGeom>
        </p:spPr>
      </p:pic>
      <p:pic>
        <p:nvPicPr>
          <p:cNvPr id="19" name="Grafik 18">
            <a:hlinkClick r:id="rId9"/>
            <a:extLst>
              <a:ext uri="{FF2B5EF4-FFF2-40B4-BE49-F238E27FC236}">
                <a16:creationId xmlns:a16="http://schemas.microsoft.com/office/drawing/2014/main" id="{64CE8CDC-0F19-4459-EE01-4468E667B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689" y="5619713"/>
            <a:ext cx="580843" cy="2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hwenkeinheit von Wagner.">
            <a:extLst>
              <a:ext uri="{FF2B5EF4-FFF2-40B4-BE49-F238E27FC236}">
                <a16:creationId xmlns:a16="http://schemas.microsoft.com/office/drawing/2014/main" id="{39046F10-4080-C5B7-3DC5-416C0E8E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88" y="605664"/>
            <a:ext cx="4750598" cy="4750598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113F63-4D55-5C8B-501E-F7564B45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74295" tIns="37148" rIns="74295" bIns="37148" rtlCol="0" anchor="ctr">
            <a:normAutofit/>
          </a:bodyPr>
          <a:lstStyle/>
          <a:p>
            <a:pPr>
              <a:spcAft>
                <a:spcPts val="488"/>
              </a:spcAft>
            </a:pPr>
            <a:fld id="{F603CDE5-C1D8-4EDD-870F-A498BAFA520F}" type="slidenum">
              <a:rPr lang="de-DE" smtClean="0"/>
              <a:pPr>
                <a:spcAft>
                  <a:spcPts val="488"/>
                </a:spcAft>
              </a:pPr>
              <a:t>2</a:t>
            </a:fld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27383DC-C5DD-B974-3135-A6CC981F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5" y="5027683"/>
            <a:ext cx="2047500" cy="9830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F9BC78-7DA2-D7BA-0D6A-51478C7ADC9F}"/>
              </a:ext>
            </a:extLst>
          </p:cNvPr>
          <p:cNvSpPr txBox="1"/>
          <p:nvPr/>
        </p:nvSpPr>
        <p:spPr>
          <a:xfrm>
            <a:off x="3044196" y="6050401"/>
            <a:ext cx="392044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Friedemann Wagner GmbH | Robert-Bosch-Str. 5 | DE 78559 Gosheim | +49 (0)7426 94900 0 </a:t>
            </a:r>
            <a:endParaRPr lang="de-DE" sz="65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9CA9F3-61D0-4278-7CAA-0940A487D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915" y="1172414"/>
            <a:ext cx="706666" cy="72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56D88B-F6C6-AC25-91D5-10CA76C83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27" y="2561898"/>
            <a:ext cx="693818" cy="7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603F3D2-328E-0DC6-393F-CAC550A9D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663" y="4124758"/>
            <a:ext cx="673548" cy="720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DA194BF-6D6D-1558-CD1B-83E554C5A79E}"/>
              </a:ext>
            </a:extLst>
          </p:cNvPr>
          <p:cNvSpPr txBox="1"/>
          <p:nvPr/>
        </p:nvSpPr>
        <p:spPr>
          <a:xfrm>
            <a:off x="2087581" y="1109165"/>
            <a:ext cx="508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space-saving</a:t>
            </a:r>
            <a:r>
              <a:rPr lang="de-DE" sz="1600" dirty="0"/>
              <a:t>: </a:t>
            </a:r>
            <a:r>
              <a:rPr lang="de-DE" sz="1600" dirty="0" err="1"/>
              <a:t>sensor</a:t>
            </a:r>
            <a:r>
              <a:rPr lang="de-DE" sz="1600" dirty="0"/>
              <a:t> </a:t>
            </a:r>
            <a:r>
              <a:rPr lang="de-DE" sz="1600" dirty="0" err="1"/>
              <a:t>inside</a:t>
            </a:r>
            <a:r>
              <a:rPr lang="de-DE" sz="1600" dirty="0"/>
              <a:t> </a:t>
            </a:r>
            <a:r>
              <a:rPr lang="de-DE" sz="1600" dirty="0" err="1"/>
              <a:t>stop-screw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stop-screw</a:t>
            </a:r>
            <a:r>
              <a:rPr lang="de-DE" sz="1600" dirty="0"/>
              <a:t> + </a:t>
            </a:r>
            <a:r>
              <a:rPr lang="de-DE" sz="1600" dirty="0" err="1"/>
              <a:t>sensor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clamped</a:t>
            </a:r>
            <a:r>
              <a:rPr lang="de-DE" sz="1600" dirty="0"/>
              <a:t> via </a:t>
            </a:r>
            <a:r>
              <a:rPr lang="de-DE" sz="1600" dirty="0" err="1"/>
              <a:t>knurl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enables</a:t>
            </a:r>
            <a:r>
              <a:rPr lang="de-DE" sz="1600" dirty="0"/>
              <a:t> </a:t>
            </a:r>
            <a:r>
              <a:rPr lang="de-DE" sz="1600" dirty="0" err="1"/>
              <a:t>detection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shock</a:t>
            </a:r>
            <a:r>
              <a:rPr lang="de-DE" sz="1600" dirty="0"/>
              <a:t>-absorber-</a:t>
            </a:r>
            <a:r>
              <a:rPr lang="de-DE" sz="1600" dirty="0" err="1"/>
              <a:t>failure</a:t>
            </a:r>
            <a:endParaRPr lang="de-DE" sz="97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64D70C-B35C-D6B5-DBCD-831D9D74AE28}"/>
              </a:ext>
            </a:extLst>
          </p:cNvPr>
          <p:cNvSpPr txBox="1"/>
          <p:nvPr/>
        </p:nvSpPr>
        <p:spPr>
          <a:xfrm>
            <a:off x="1015545" y="2489227"/>
            <a:ext cx="5080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dampers</a:t>
            </a:r>
            <a:r>
              <a:rPr lang="de-DE" sz="1600" dirty="0"/>
              <a:t> </a:t>
            </a:r>
            <a:r>
              <a:rPr lang="de-DE" sz="1600" dirty="0" err="1"/>
              <a:t>accessible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outside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/>
              <a:t>ideal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adjustment</a:t>
            </a:r>
            <a:r>
              <a:rPr lang="de-DE" sz="1600" dirty="0"/>
              <a:t> and </a:t>
            </a:r>
            <a:r>
              <a:rPr lang="de-DE" sz="1600" dirty="0" err="1"/>
              <a:t>maintenance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damper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slows</a:t>
            </a:r>
            <a:r>
              <a:rPr lang="de-DE" sz="1600" dirty="0"/>
              <a:t>-down, </a:t>
            </a:r>
            <a:r>
              <a:rPr lang="de-DE" sz="1600" dirty="0" err="1"/>
              <a:t>stop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defined</a:t>
            </a:r>
            <a:r>
              <a:rPr lang="de-DE" sz="1600" dirty="0"/>
              <a:t> via </a:t>
            </a:r>
            <a:r>
              <a:rPr lang="de-DE" sz="1600" dirty="0" err="1"/>
              <a:t>screw</a:t>
            </a:r>
            <a:r>
              <a:rPr lang="de-DE" sz="1600" dirty="0"/>
              <a:t>!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interfering</a:t>
            </a:r>
            <a:r>
              <a:rPr lang="de-DE" sz="1600" dirty="0"/>
              <a:t> </a:t>
            </a:r>
            <a:r>
              <a:rPr lang="de-DE" sz="1600" dirty="0" err="1"/>
              <a:t>edges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side</a:t>
            </a:r>
            <a:endParaRPr lang="de-DE" sz="975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351157-77DC-63A8-CA83-1E02A8650EA7}"/>
              </a:ext>
            </a:extLst>
          </p:cNvPr>
          <p:cNvSpPr txBox="1"/>
          <p:nvPr/>
        </p:nvSpPr>
        <p:spPr>
          <a:xfrm>
            <a:off x="4008211" y="4175775"/>
            <a:ext cx="508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 err="1"/>
              <a:t>air-grommets</a:t>
            </a:r>
            <a:r>
              <a:rPr lang="de-DE" sz="1600" dirty="0"/>
              <a:t> in </a:t>
            </a:r>
            <a:r>
              <a:rPr lang="de-DE" sz="1600" dirty="0" err="1"/>
              <a:t>rotating</a:t>
            </a:r>
            <a:r>
              <a:rPr lang="de-DE" sz="1600" dirty="0"/>
              <a:t> </a:t>
            </a:r>
            <a:r>
              <a:rPr lang="de-DE" sz="1600" dirty="0" err="1"/>
              <a:t>shafts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endParaRPr lang="de-DE" sz="1600" dirty="0"/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de-DE" sz="1600" dirty="0"/>
              <a:t>signal-</a:t>
            </a:r>
            <a:r>
              <a:rPr lang="de-DE" sz="1600" dirty="0" err="1"/>
              <a:t>grommets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/>
              <a:t>≥ SES-6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3290A2-2F16-E2BB-0A2A-7F9844D69B31}"/>
              </a:ext>
            </a:extLst>
          </p:cNvPr>
          <p:cNvSpPr txBox="1"/>
          <p:nvPr/>
        </p:nvSpPr>
        <p:spPr>
          <a:xfrm>
            <a:off x="1527361" y="6010700"/>
            <a:ext cx="125106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link </a:t>
            </a:r>
            <a:r>
              <a:rPr lang="de-DE" sz="65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technical</a:t>
            </a:r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65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animation</a:t>
            </a:r>
            <a:endParaRPr lang="de-DE" sz="65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6289AEC-9E9E-E141-C9C3-94386F2EA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641" y="5027683"/>
            <a:ext cx="974850" cy="972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BE1BE89-8340-3F03-771E-01E440016108}"/>
              </a:ext>
            </a:extLst>
          </p:cNvPr>
          <p:cNvSpPr txBox="1"/>
          <p:nvPr/>
        </p:nvSpPr>
        <p:spPr>
          <a:xfrm>
            <a:off x="7346484" y="6010700"/>
            <a:ext cx="96374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link </a:t>
            </a:r>
            <a:r>
              <a:rPr lang="de-DE" sz="65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to</a:t>
            </a:r>
            <a:r>
              <a:rPr lang="de-DE" sz="65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65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brochure</a:t>
            </a:r>
            <a:endParaRPr lang="de-DE" sz="65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846BE79-13E4-B77E-649A-AACAE7D13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509" y="5027683"/>
            <a:ext cx="96308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139</Words>
  <Application>Microsoft Office PowerPoint</Application>
  <PresentationFormat>A4-Papier (210 x 297 mm)</PresentationFormat>
  <Paragraphs>27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Arial Unicode MS</vt:lpstr>
      <vt:lpstr>Calibri</vt:lpstr>
      <vt:lpstr>Calibri Light</vt:lpstr>
      <vt:lpstr>Century Gothic</vt:lpstr>
      <vt:lpstr>Wingdings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Jörg Herre</dc:creator>
  <cp:lastModifiedBy>Anja Cerne</cp:lastModifiedBy>
  <cp:revision>6</cp:revision>
  <cp:lastPrinted>2024-05-02T10:13:24Z</cp:lastPrinted>
  <dcterms:created xsi:type="dcterms:W3CDTF">2022-10-13T09:30:40Z</dcterms:created>
  <dcterms:modified xsi:type="dcterms:W3CDTF">2024-05-07T11:39:27Z</dcterms:modified>
</cp:coreProperties>
</file>